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DD3"/>
          </a:solidFill>
        </a:fill>
      </a:tcStyle>
    </a:wholeTbl>
    <a:band2H>
      <a:tcTxStyle b="def" i="def"/>
      <a:tcStyle>
        <a:tcBdr/>
        <a:fill>
          <a:solidFill>
            <a:srgbClr val="E6E7E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5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FFF5E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3E2"/>
          </a:solidFill>
        </a:fill>
      </a:tcStyle>
    </a:wholeTbl>
    <a:band2H>
      <a:tcTxStyle b="def" i="def"/>
      <a:tcStyle>
        <a:tcBdr/>
        <a:fill>
          <a:solidFill>
            <a:srgbClr val="E6EAF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FCA"/>
          </a:solidFill>
        </a:fill>
      </a:tcStyle>
    </a:wholeTbl>
    <a:band2H>
      <a:tcTxStyle b="def" i="def"/>
      <a:tcStyle>
        <a:tcBdr/>
        <a:fill>
          <a:solidFill>
            <a:srgbClr val="FFEF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/>
          <p:nvPr>
            <p:ph type="pic" idx="21"/>
          </p:nvPr>
        </p:nvSpPr>
        <p:spPr>
          <a:xfrm>
            <a:off x="0" y="0"/>
            <a:ext cx="12192000" cy="603504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1577472" y="3602037"/>
            <a:ext cx="9144001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CLICK TO EDIT MASTER TITLE STYLE"/>
          <p:cNvSpPr txBox="1"/>
          <p:nvPr>
            <p:ph type="title" hasCustomPrompt="1"/>
          </p:nvPr>
        </p:nvSpPr>
        <p:spPr>
          <a:xfrm>
            <a:off x="3168323" y="1447952"/>
            <a:ext cx="5868738" cy="1800557"/>
          </a:xfrm>
          <a:prstGeom prst="rect">
            <a:avLst/>
          </a:prstGeom>
          <a:ln w="9525">
            <a:solidFill>
              <a:srgbClr val="FFFFFF"/>
            </a:solidFill>
            <a:round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/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6"/>
          <p:cNvSpPr/>
          <p:nvPr/>
        </p:nvSpPr>
        <p:spPr>
          <a:xfrm>
            <a:off x="0" y="5995365"/>
            <a:ext cx="12192000" cy="908672"/>
          </a:xfrm>
          <a:prstGeom prst="rect">
            <a:avLst/>
          </a:prstGeom>
          <a:solidFill>
            <a:srgbClr val="FDC7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solidFill>
                  <a:srgbClr val="003C68"/>
                </a:solidFill>
              </a:defRPr>
            </a:pPr>
          </a:p>
        </p:txBody>
      </p:sp>
      <p:pic>
        <p:nvPicPr>
          <p:cNvPr id="3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2633" y="5901701"/>
            <a:ext cx="2927771" cy="1095999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9"/>
          <p:cNvSpPr/>
          <p:nvPr/>
        </p:nvSpPr>
        <p:spPr>
          <a:xfrm>
            <a:off x="1" y="0"/>
            <a:ext cx="12192001" cy="123687"/>
          </a:xfrm>
          <a:prstGeom prst="rect">
            <a:avLst/>
          </a:prstGeom>
          <a:solidFill>
            <a:srgbClr val="003C68"/>
          </a:solidFill>
          <a:ln w="12700">
            <a:solidFill>
              <a:srgbClr val="002B4D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CLICK TO EDIT MASTER TITLE STYLE"/>
          <p:cNvSpPr txBox="1"/>
          <p:nvPr>
            <p:ph type="title" hasCustomPrompt="1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7" name="Body Level One…"/>
          <p:cNvSpPr txBox="1"/>
          <p:nvPr>
            <p:ph type="body" sz="quarter" idx="1"/>
          </p:nvPr>
        </p:nvSpPr>
        <p:spPr>
          <a:xfrm>
            <a:off x="831850" y="4589464"/>
            <a:ext cx="10515601" cy="132088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Picture Placeholder 9"/>
          <p:cNvSpPr/>
          <p:nvPr>
            <p:ph type="pic" idx="21"/>
          </p:nvPr>
        </p:nvSpPr>
        <p:spPr>
          <a:xfrm>
            <a:off x="0" y="106362"/>
            <a:ext cx="12192000" cy="589542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Body Level One…"/>
          <p:cNvSpPr txBox="1"/>
          <p:nvPr>
            <p:ph type="body" sz="half" idx="1"/>
          </p:nvPr>
        </p:nvSpPr>
        <p:spPr>
          <a:xfrm>
            <a:off x="838200" y="1213657"/>
            <a:ext cx="5181600" cy="470500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6"/>
          <p:cNvSpPr/>
          <p:nvPr/>
        </p:nvSpPr>
        <p:spPr>
          <a:xfrm>
            <a:off x="0" y="5995365"/>
            <a:ext cx="12192000" cy="908672"/>
          </a:xfrm>
          <a:prstGeom prst="rect">
            <a:avLst/>
          </a:prstGeom>
          <a:solidFill>
            <a:srgbClr val="FDC7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solidFill>
                  <a:srgbClr val="003C68"/>
                </a:solidFill>
              </a:defRPr>
            </a:pPr>
          </a:p>
        </p:txBody>
      </p:sp>
      <p:pic>
        <p:nvPicPr>
          <p:cNvPr id="5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2633" y="5901701"/>
            <a:ext cx="2927771" cy="1095999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Rectangle 9"/>
          <p:cNvSpPr/>
          <p:nvPr/>
        </p:nvSpPr>
        <p:spPr>
          <a:xfrm>
            <a:off x="1" y="0"/>
            <a:ext cx="12192001" cy="123687"/>
          </a:xfrm>
          <a:prstGeom prst="rect">
            <a:avLst/>
          </a:prstGeom>
          <a:solidFill>
            <a:srgbClr val="003C68"/>
          </a:solidFill>
          <a:ln w="12700">
            <a:solidFill>
              <a:srgbClr val="002B4D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839788" y="1207338"/>
            <a:ext cx="5157789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Text Placeholder 4"/>
          <p:cNvSpPr/>
          <p:nvPr>
            <p:ph type="body" sz="quarter" idx="21"/>
          </p:nvPr>
        </p:nvSpPr>
        <p:spPr>
          <a:xfrm>
            <a:off x="6172201" y="1207338"/>
            <a:ext cx="5183189" cy="823914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0" y="5995365"/>
            <a:ext cx="12192000" cy="908672"/>
          </a:xfrm>
          <a:prstGeom prst="rect">
            <a:avLst/>
          </a:prstGeom>
          <a:solidFill>
            <a:srgbClr val="FDC7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solidFill>
                  <a:srgbClr val="003C68"/>
                </a:solidFill>
              </a:defRPr>
            </a:pPr>
          </a:p>
        </p:txBody>
      </p:sp>
      <p:pic>
        <p:nvPicPr>
          <p:cNvPr id="69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2633" y="5901701"/>
            <a:ext cx="2927771" cy="1095999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Rectangle 9"/>
          <p:cNvSpPr/>
          <p:nvPr/>
        </p:nvSpPr>
        <p:spPr>
          <a:xfrm>
            <a:off x="1" y="0"/>
            <a:ext cx="12192001" cy="123687"/>
          </a:xfrm>
          <a:prstGeom prst="rect">
            <a:avLst/>
          </a:prstGeom>
          <a:solidFill>
            <a:srgbClr val="003C68"/>
          </a:solidFill>
          <a:ln w="12700">
            <a:solidFill>
              <a:srgbClr val="002B4D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" name="CLICK TO EDIT MASTER TITLE STY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6"/>
          <p:cNvSpPr/>
          <p:nvPr/>
        </p:nvSpPr>
        <p:spPr>
          <a:xfrm>
            <a:off x="0" y="5995365"/>
            <a:ext cx="12192000" cy="908672"/>
          </a:xfrm>
          <a:prstGeom prst="rect">
            <a:avLst/>
          </a:prstGeom>
          <a:solidFill>
            <a:srgbClr val="FDC7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solidFill>
                  <a:srgbClr val="003C68"/>
                </a:solidFill>
              </a:defRPr>
            </a:pPr>
          </a:p>
        </p:txBody>
      </p:sp>
      <p:pic>
        <p:nvPicPr>
          <p:cNvPr id="8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2633" y="5901701"/>
            <a:ext cx="2927771" cy="1095999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Rectangle 9"/>
          <p:cNvSpPr/>
          <p:nvPr/>
        </p:nvSpPr>
        <p:spPr>
          <a:xfrm>
            <a:off x="1" y="0"/>
            <a:ext cx="12192001" cy="123687"/>
          </a:xfrm>
          <a:prstGeom prst="rect">
            <a:avLst/>
          </a:prstGeom>
          <a:solidFill>
            <a:srgbClr val="003C68"/>
          </a:solidFill>
          <a:ln w="12700">
            <a:solidFill>
              <a:srgbClr val="002B4D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6"/>
          <p:cNvSpPr/>
          <p:nvPr/>
        </p:nvSpPr>
        <p:spPr>
          <a:xfrm>
            <a:off x="0" y="5995365"/>
            <a:ext cx="12192000" cy="908672"/>
          </a:xfrm>
          <a:prstGeom prst="rect">
            <a:avLst/>
          </a:prstGeom>
          <a:solidFill>
            <a:srgbClr val="FDC7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solidFill>
                  <a:srgbClr val="003C68"/>
                </a:solidFill>
              </a:defRPr>
            </a:pPr>
          </a:p>
        </p:txBody>
      </p:sp>
      <p:pic>
        <p:nvPicPr>
          <p:cNvPr id="9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2633" y="5901701"/>
            <a:ext cx="2927771" cy="1095999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Rectangle 9"/>
          <p:cNvSpPr/>
          <p:nvPr/>
        </p:nvSpPr>
        <p:spPr>
          <a:xfrm>
            <a:off x="1" y="0"/>
            <a:ext cx="12192001" cy="123687"/>
          </a:xfrm>
          <a:prstGeom prst="rect">
            <a:avLst/>
          </a:prstGeom>
          <a:solidFill>
            <a:srgbClr val="003C68"/>
          </a:solidFill>
          <a:ln w="12700">
            <a:solidFill>
              <a:srgbClr val="002B4D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2" name="CLICK TO EDIT MASTER TITLE STYLE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6"/>
          <p:cNvSpPr/>
          <p:nvPr/>
        </p:nvSpPr>
        <p:spPr>
          <a:xfrm>
            <a:off x="0" y="5995365"/>
            <a:ext cx="12192000" cy="908672"/>
          </a:xfrm>
          <a:prstGeom prst="rect">
            <a:avLst/>
          </a:prstGeom>
          <a:solidFill>
            <a:srgbClr val="FDC7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solidFill>
                  <a:srgbClr val="003C68"/>
                </a:solidFill>
              </a:defRPr>
            </a:pPr>
          </a:p>
        </p:txBody>
      </p:sp>
      <p:pic>
        <p:nvPicPr>
          <p:cNvPr id="10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2633" y="5901701"/>
            <a:ext cx="2927771" cy="109599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9"/>
          <p:cNvSpPr/>
          <p:nvPr/>
        </p:nvSpPr>
        <p:spPr>
          <a:xfrm>
            <a:off x="1" y="0"/>
            <a:ext cx="12192001" cy="123687"/>
          </a:xfrm>
          <a:prstGeom prst="rect">
            <a:avLst/>
          </a:prstGeom>
          <a:solidFill>
            <a:srgbClr val="003C68"/>
          </a:solidFill>
          <a:ln w="12700">
            <a:solidFill>
              <a:srgbClr val="002B4D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06" name="Picture Placeholder 2"/>
          <p:cNvSpPr/>
          <p:nvPr>
            <p:ph type="pic" sz="half" idx="21"/>
          </p:nvPr>
        </p:nvSpPr>
        <p:spPr>
          <a:xfrm>
            <a:off x="5183187" y="987427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7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0" y="5995365"/>
            <a:ext cx="12192000" cy="908672"/>
          </a:xfrm>
          <a:prstGeom prst="rect">
            <a:avLst/>
          </a:prstGeom>
          <a:solidFill>
            <a:srgbClr val="FDC7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400">
                <a:solidFill>
                  <a:srgbClr val="003C68"/>
                </a:solidFill>
              </a:defRPr>
            </a:pPr>
          </a:p>
        </p:txBody>
      </p:sp>
      <p:pic>
        <p:nvPicPr>
          <p:cNvPr id="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2633" y="5901701"/>
            <a:ext cx="2927771" cy="109599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9"/>
          <p:cNvSpPr/>
          <p:nvPr/>
        </p:nvSpPr>
        <p:spPr>
          <a:xfrm>
            <a:off x="1" y="0"/>
            <a:ext cx="12192001" cy="123687"/>
          </a:xfrm>
          <a:prstGeom prst="rect">
            <a:avLst/>
          </a:prstGeom>
          <a:solidFill>
            <a:srgbClr val="003C68"/>
          </a:solidFill>
          <a:ln w="12700">
            <a:solidFill>
              <a:srgbClr val="002B4D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838200" y="1205345"/>
            <a:ext cx="10515600" cy="4696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838200" y="365128"/>
            <a:ext cx="10515600" cy="673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700" u="none">
          <a:solidFill>
            <a:srgbClr val="000000"/>
          </a:solidFill>
          <a:uFillTx/>
          <a:latin typeface="Kigelia"/>
          <a:ea typeface="Kigelia"/>
          <a:cs typeface="Kigelia"/>
          <a:sym typeface="Kigeli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700" u="none">
          <a:solidFill>
            <a:srgbClr val="000000"/>
          </a:solidFill>
          <a:uFillTx/>
          <a:latin typeface="Kigelia"/>
          <a:ea typeface="Kigelia"/>
          <a:cs typeface="Kigelia"/>
          <a:sym typeface="Kigeli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700" u="none">
          <a:solidFill>
            <a:srgbClr val="000000"/>
          </a:solidFill>
          <a:uFillTx/>
          <a:latin typeface="Kigelia"/>
          <a:ea typeface="Kigelia"/>
          <a:cs typeface="Kigelia"/>
          <a:sym typeface="Kigeli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700" u="none">
          <a:solidFill>
            <a:srgbClr val="000000"/>
          </a:solidFill>
          <a:uFillTx/>
          <a:latin typeface="Kigelia"/>
          <a:ea typeface="Kigelia"/>
          <a:cs typeface="Kigelia"/>
          <a:sym typeface="Kigeli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700" u="none">
          <a:solidFill>
            <a:srgbClr val="000000"/>
          </a:solidFill>
          <a:uFillTx/>
          <a:latin typeface="Kigelia"/>
          <a:ea typeface="Kigelia"/>
          <a:cs typeface="Kigelia"/>
          <a:sym typeface="Kigeli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700" u="none">
          <a:solidFill>
            <a:srgbClr val="000000"/>
          </a:solidFill>
          <a:uFillTx/>
          <a:latin typeface="Kigelia"/>
          <a:ea typeface="Kigelia"/>
          <a:cs typeface="Kigelia"/>
          <a:sym typeface="Kigeli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700" u="none">
          <a:solidFill>
            <a:srgbClr val="000000"/>
          </a:solidFill>
          <a:uFillTx/>
          <a:latin typeface="Kigelia"/>
          <a:ea typeface="Kigelia"/>
          <a:cs typeface="Kigelia"/>
          <a:sym typeface="Kigeli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700" u="none">
          <a:solidFill>
            <a:srgbClr val="000000"/>
          </a:solidFill>
          <a:uFillTx/>
          <a:latin typeface="Kigelia"/>
          <a:ea typeface="Kigelia"/>
          <a:cs typeface="Kigelia"/>
          <a:sym typeface="Kigeli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700" u="none">
          <a:solidFill>
            <a:srgbClr val="000000"/>
          </a:solidFill>
          <a:uFillTx/>
          <a:latin typeface="Kigelia"/>
          <a:ea typeface="Kigelia"/>
          <a:cs typeface="Kigelia"/>
          <a:sym typeface="Kigelia"/>
        </a:defRPr>
      </a:lvl9pPr>
    </p:titleStyle>
    <p:bodyStyle>
      <a:lvl1pPr marL="457200" marR="0" indent="-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Kigelia Light"/>
          <a:ea typeface="Kigelia Light"/>
          <a:cs typeface="Kigelia Light"/>
          <a:sym typeface="Kigelia Light"/>
        </a:defRPr>
      </a:lvl1pPr>
      <a:lvl2pPr marL="731519" marR="0" indent="-2743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90000"/>
        <a:buFont typeface="Arial"/>
        <a:buChar char="–"/>
        <a:tabLst/>
        <a:defRPr b="0" baseline="0" cap="none" i="0" spc="0" strike="noStrike" sz="2400" u="none">
          <a:solidFill>
            <a:srgbClr val="000000"/>
          </a:solidFill>
          <a:uFillTx/>
          <a:latin typeface="Kigelia Light"/>
          <a:ea typeface="Kigelia Light"/>
          <a:cs typeface="Kigelia Light"/>
          <a:sym typeface="Kigelia Light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▪"/>
        <a:tabLst/>
        <a:defRPr b="0" baseline="0" cap="none" i="0" spc="0" strike="noStrike" sz="2400" u="none">
          <a:solidFill>
            <a:srgbClr val="000000"/>
          </a:solidFill>
          <a:uFillTx/>
          <a:latin typeface="Kigelia Light"/>
          <a:ea typeface="Kigelia Light"/>
          <a:cs typeface="Kigelia Light"/>
          <a:sym typeface="Kigelia Light"/>
        </a:defRPr>
      </a:lvl3pPr>
      <a:lvl4pPr marL="1676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★"/>
        <a:tabLst/>
        <a:defRPr b="0" baseline="0" cap="none" i="0" spc="0" strike="noStrike" sz="2400" u="none">
          <a:solidFill>
            <a:srgbClr val="000000"/>
          </a:solidFill>
          <a:uFillTx/>
          <a:latin typeface="Kigelia Light"/>
          <a:ea typeface="Kigelia Light"/>
          <a:cs typeface="Kigelia Light"/>
          <a:sym typeface="Kigelia Light"/>
        </a:defRPr>
      </a:lvl4pPr>
      <a:lvl5pPr marL="21336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Kigelia Light"/>
          <a:ea typeface="Kigelia Light"/>
          <a:cs typeface="Kigelia Light"/>
          <a:sym typeface="Kigelia Light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Kigelia Light"/>
          <a:ea typeface="Kigelia Light"/>
          <a:cs typeface="Kigelia Light"/>
          <a:sym typeface="Kigelia Light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Kigelia Light"/>
          <a:ea typeface="Kigelia Light"/>
          <a:cs typeface="Kigelia Light"/>
          <a:sym typeface="Kigelia Light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Kigelia Light"/>
          <a:ea typeface="Kigelia Light"/>
          <a:cs typeface="Kigelia Light"/>
          <a:sym typeface="Kigelia Light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Kigelia Light"/>
          <a:ea typeface="Kigelia Light"/>
          <a:cs typeface="Kigelia Light"/>
          <a:sym typeface="Kigelia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Placeholder 5" descr="Picture Placeholder 5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59" r="0" b="159"/>
          <a:stretch>
            <a:fillRect/>
          </a:stretch>
        </p:blipFill>
        <p:spPr>
          <a:xfrm>
            <a:off x="0" y="-1"/>
            <a:ext cx="12192000" cy="6035042"/>
          </a:xfrm>
          <a:prstGeom prst="rect">
            <a:avLst/>
          </a:prstGeom>
        </p:spPr>
      </p:pic>
      <p:sp>
        <p:nvSpPr>
          <p:cNvPr id="118" name="Subtitle 2"/>
          <p:cNvSpPr txBox="1"/>
          <p:nvPr>
            <p:ph type="subTitle" sz="quarter" idx="1"/>
          </p:nvPr>
        </p:nvSpPr>
        <p:spPr>
          <a:xfrm>
            <a:off x="1577472" y="3602037"/>
            <a:ext cx="9144001" cy="165576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Title 3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STAT7:</a:t>
            </a:r>
            <a:br/>
            <a:r>
              <a:t>Discussion Section Week #9</a:t>
            </a:r>
          </a:p>
          <a:p>
            <a:pPr/>
            <a:r>
              <a:t>Jacobo Pereira-Pacheco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68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Ch8.2 Distribution of the Sample Proportion</a:t>
            </a:r>
          </a:p>
        </p:txBody>
      </p:sp>
      <p:sp>
        <p:nvSpPr>
          <p:cNvPr id="169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Screen Shot 2022-02-23 at 12.37.11 AM.png" descr="Screen Shot 2022-02-23 at 12.37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461" y="1109157"/>
            <a:ext cx="6591301" cy="367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73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Ch9.1 Estimating a Population Proportion</a:t>
            </a:r>
          </a:p>
        </p:txBody>
      </p:sp>
      <p:sp>
        <p:nvSpPr>
          <p:cNvPr id="174" name="灯片编号占位符 4"/>
          <p:cNvSpPr txBox="1"/>
          <p:nvPr>
            <p:ph type="sldNum" sz="quarter" idx="2"/>
          </p:nvPr>
        </p:nvSpPr>
        <p:spPr>
          <a:xfrm>
            <a:off x="4392786" y="6303509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Objectives…"/>
          <p:cNvSpPr txBox="1"/>
          <p:nvPr/>
        </p:nvSpPr>
        <p:spPr>
          <a:xfrm>
            <a:off x="492141" y="963522"/>
            <a:ext cx="10798637" cy="467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Objectives</a:t>
            </a:r>
          </a:p>
          <a:p>
            <a:pPr lvl="1" marL="561473" indent="-180473">
              <a:buSzPct val="100000"/>
              <a:buChar char="•"/>
            </a:pPr>
            <a:r>
              <a:t>Obtain a </a:t>
            </a:r>
            <a:r>
              <a:rPr>
                <a:solidFill>
                  <a:schemeClr val="accent2"/>
                </a:solidFill>
              </a:rPr>
              <a:t>point estimate </a:t>
            </a:r>
            <a:r>
              <a:t>for the population proportion</a:t>
            </a:r>
          </a:p>
          <a:p>
            <a:pPr lvl="2" marL="942473" indent="-180473">
              <a:buSzPct val="100000"/>
              <a:buChar char="•"/>
            </a:pPr>
            <a:r>
              <a:t>A </a:t>
            </a:r>
            <a:r>
              <a:rPr>
                <a:solidFill>
                  <a:schemeClr val="accent6"/>
                </a:solidFill>
              </a:rPr>
              <a:t>point estimate</a:t>
            </a:r>
            <a:r>
              <a:t> is the value of a statistic that estimates the value of a parameter.</a:t>
            </a:r>
          </a:p>
          <a:p>
            <a:pPr lvl="2" marL="942473" indent="-180473">
              <a:buSzPct val="100000"/>
              <a:buChar char="•"/>
            </a:pPr>
            <a:r>
              <a:t>For example: The point estimate for the population proportion is </a:t>
            </a:r>
            <a14:m>
              <m:oMath>
                <m:limUpp>
                  <m:e>
                    <m:r>
                      <a:rPr xmlns:a="http://schemas.openxmlformats.org/drawingml/2006/main" sz="2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</m:e>
                  <m:lim>
                    <m:r>
                      <a:rPr xmlns:a="http://schemas.openxmlformats.org/drawingml/2006/main" sz="2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̂</m:t>
                    </m:r>
                  </m:lim>
                </m:limUpp>
                <m:r>
                  <a:rPr xmlns:a="http://schemas.openxmlformats.org/drawingml/2006/main" sz="20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num>
                  <m:den>
                    <m:r>
                      <a:rPr xmlns:a="http://schemas.openxmlformats.org/drawingml/2006/main" sz="2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den>
                </m:f>
              </m:oMath>
            </a14:m>
            <a:r>
              <a:t>, where x is the number of individuals in the sample with a specified characteristic and n is the sample size. </a:t>
            </a:r>
          </a:p>
          <a:p>
            <a:pPr lvl="1" marL="561473" indent="-180473">
              <a:buSzPct val="100000"/>
              <a:buChar char="•"/>
            </a:pPr>
            <a:r>
              <a:t>Construct and interpret a </a:t>
            </a:r>
            <a:r>
              <a:rPr>
                <a:solidFill>
                  <a:schemeClr val="accent2"/>
                </a:solidFill>
              </a:rPr>
              <a:t>confidence interval</a:t>
            </a:r>
            <a:r>
              <a:t> for the population proportion</a:t>
            </a:r>
          </a:p>
          <a:p>
            <a:pPr lvl="2" marL="942473" indent="-180473">
              <a:buSzPct val="100000"/>
              <a:buChar char="•"/>
            </a:pPr>
            <a:r>
              <a:t>A </a:t>
            </a:r>
            <a:r>
              <a:rPr>
                <a:solidFill>
                  <a:schemeClr val="accent6"/>
                </a:solidFill>
              </a:rPr>
              <a:t>confidence interval </a:t>
            </a:r>
            <a:r>
              <a:t>for an unknown parameter consists of an interval of numbers based on a point estimate.</a:t>
            </a:r>
          </a:p>
          <a:p>
            <a:pPr lvl="2" marL="942473" indent="-180473">
              <a:buSzPct val="100000"/>
              <a:buChar char="•"/>
            </a:pPr>
            <a:r>
              <a:t>The </a:t>
            </a:r>
            <a:r>
              <a:rPr>
                <a:solidFill>
                  <a:schemeClr val="accent6"/>
                </a:solidFill>
              </a:rPr>
              <a:t>level of confidence </a:t>
            </a:r>
            <a:r>
              <a:t>represents the expected proportion of intervals that will contain the parameter if a large number of different samples is obtained. The level of confidence is denoted </a:t>
            </a:r>
            <a14:m>
              <m:oMath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-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⋅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100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%</m:t>
                </m:r>
              </m:oMath>
            </a14:m>
          </a:p>
          <a:p>
            <a:pPr lvl="3" marL="1323473" indent="-180473">
              <a:buSzPct val="100000"/>
              <a:buChar char="•"/>
            </a:pPr>
            <a:r>
              <a:t>In layman terms, the confidence interval is a range of numbers. The level of confidence is the proportion of intervals that will contain the unknown parameter if repeated samples are obtained. </a:t>
            </a:r>
          </a:p>
          <a:p>
            <a:pPr lvl="1" marL="561473" indent="-180473">
              <a:buSzPct val="100000"/>
              <a:buChar char="•"/>
            </a:pPr>
            <a:r>
              <a:t>Determine the sample size necessary for estimating a population proportion within a specified </a:t>
            </a:r>
            <a:r>
              <a:rPr>
                <a:solidFill>
                  <a:schemeClr val="accent2"/>
                </a:solidFill>
              </a:rPr>
              <a:t>margin of error.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78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Ch9.1 Estimating a Population Proportion</a:t>
            </a:r>
          </a:p>
        </p:txBody>
      </p:sp>
      <p:sp>
        <p:nvSpPr>
          <p:cNvPr id="179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0" name="Interpretation…"/>
          <p:cNvSpPr txBox="1"/>
          <p:nvPr/>
        </p:nvSpPr>
        <p:spPr>
          <a:xfrm>
            <a:off x="492141" y="963522"/>
            <a:ext cx="10798637" cy="231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Interpretation</a:t>
            </a:r>
          </a:p>
          <a:p>
            <a:pPr lvl="1" marL="561473" indent="-180473">
              <a:buSzPct val="100000"/>
              <a:buChar char="•"/>
              <a:defRPr>
                <a:solidFill>
                  <a:schemeClr val="accent2"/>
                </a:solidFill>
              </a:defRPr>
            </a:pPr>
            <a:r>
              <a:t>Confidence Interval</a:t>
            </a:r>
          </a:p>
          <a:p>
            <a:pPr lvl="2" marL="942473" indent="-180473">
              <a:buSzPct val="100000"/>
              <a:buChar char="•"/>
            </a:pPr>
            <a:r>
              <a:t>A </a:t>
            </a:r>
            <a:r>
              <a:rPr>
                <a:solidFill>
                  <a:schemeClr val="accent6"/>
                </a:solidFill>
              </a:rPr>
              <a:t>confidence interval </a:t>
            </a:r>
            <a:r>
              <a:t>is a range of numbers, such as 22-30. The </a:t>
            </a:r>
            <a:r>
              <a:rPr>
                <a:solidFill>
                  <a:schemeClr val="accent6"/>
                </a:solidFill>
              </a:rPr>
              <a:t>level of confidence </a:t>
            </a:r>
            <a:r>
              <a:t>is the proportion of intervals that will contain the unknown parameter if repeated samples are obtained. </a:t>
            </a:r>
          </a:p>
          <a:p>
            <a:pPr lvl="2" marL="942473" indent="-180473">
              <a:buSzPct val="100000"/>
              <a:buChar char="•"/>
            </a:pPr>
            <a:r>
              <a:t>For example, a 95% level of confidence (</a:t>
            </a:r>
            <a14:m>
              <m:oMath>
                <m:r>
                  <a:rPr xmlns:a="http://schemas.openxmlformats.org/drawingml/2006/mai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α</m:t>
                </m:r>
                <m:r>
                  <a:rPr xmlns:a="http://schemas.openxmlformats.org/drawingml/2006/mai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2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0.05</m:t>
                </m:r>
              </m:oMath>
            </a14:m>
            <a:r>
              <a:t>) implies that if 100 difference confidence intervals are constructed, each based on a different sample from the same population, then we will expect 95 of the intervals to include the parameter and 5 not to include the parameter.</a:t>
            </a:r>
          </a:p>
          <a:p>
            <a:pPr lvl="2" marL="942473" indent="-180473">
              <a:buSzPct val="100000"/>
              <a:buChar char="•"/>
            </a:pPr>
            <a:r>
              <a:t>Structural form: </a:t>
            </a:r>
            <a14:m>
              <m:oMath>
                <m:r>
                  <m:rPr>
                    <m:nor/>
                  </m:rPr>
                  <a:rPr xmlns:a="http://schemas.openxmlformats.org/drawingml/2006/main" sz="1800" i="1">
                    <a:solidFill>
                      <a:srgbClr val="FF9F15"/>
                    </a:solidFill>
                    <a:latin typeface="Cambria Math" panose="02040503050406030204" pitchFamily="18" charset="0"/>
                  </a:rPr>
                  <m:t>point estimate</m:t>
                </m:r>
                <m:r>
                  <a:rPr xmlns:a="http://schemas.openxmlformats.org/drawingml/2006/main" sz="1800" i="1">
                    <a:solidFill>
                      <a:srgbClr val="FF9F15"/>
                    </a:solidFill>
                    <a:latin typeface="Cambria Math" panose="02040503050406030204" pitchFamily="18" charset="0"/>
                  </a:rPr>
                  <m:t>±</m:t>
                </m:r>
                <m:r>
                  <m:rPr>
                    <m:nor/>
                  </m:rPr>
                  <a:rPr xmlns:a="http://schemas.openxmlformats.org/drawingml/2006/main" sz="1800" i="1">
                    <a:solidFill>
                      <a:srgbClr val="FF9F15"/>
                    </a:solidFill>
                    <a:latin typeface="Cambria Math" panose="02040503050406030204" pitchFamily="18" charset="0"/>
                  </a:rPr>
                  <m:t>margin of error</m:t>
                </m:r>
              </m:oMath>
            </a14:m>
            <a:endParaRPr>
              <a:solidFill>
                <a:srgbClr val="FF9F15"/>
              </a:solidFill>
            </a:endParaRPr>
          </a:p>
        </p:txBody>
      </p:sp>
      <p:pic>
        <p:nvPicPr>
          <p:cNvPr id="181" name="Screen Shot 2022-02-26 at 8.33.53 PM.png" descr="Screen Shot 2022-02-26 at 8.33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012" y="3657971"/>
            <a:ext cx="4975996" cy="2269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84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Ch9.1 Estimating a Population Proportion</a:t>
            </a:r>
          </a:p>
        </p:txBody>
      </p:sp>
      <p:sp>
        <p:nvSpPr>
          <p:cNvPr id="185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6" name="Now how to construct confidence intervals?…"/>
          <p:cNvSpPr txBox="1"/>
          <p:nvPr/>
        </p:nvSpPr>
        <p:spPr>
          <a:xfrm>
            <a:off x="309539" y="1199124"/>
            <a:ext cx="4500561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Now how to construct confidence intervals?</a:t>
            </a:r>
          </a:p>
          <a:p>
            <a:pPr marL="180473" indent="-180473">
              <a:buSzPct val="100000"/>
              <a:buChar char="•"/>
            </a:pPr>
            <a:r>
              <a:t>Well what do we know? </a:t>
            </a:r>
          </a:p>
        </p:txBody>
      </p:sp>
      <p:sp>
        <p:nvSpPr>
          <p:cNvPr id="187" name="Arrow"/>
          <p:cNvSpPr/>
          <p:nvPr/>
        </p:nvSpPr>
        <p:spPr>
          <a:xfrm>
            <a:off x="5049856" y="104638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88" name="Screen Shot 2022-02-26 at 8.30.58 PM.png" descr="Screen Shot 2022-02-26 at 8.30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5500" y="1023309"/>
            <a:ext cx="4273272" cy="21960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22-02-26 at 8.32.34 PM.png" descr="Screen Shot 2022-02-26 at 8.32.3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809" y="3232735"/>
            <a:ext cx="6205797" cy="212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22-02-26 at 8.33.09 PM.png" descr="Screen Shot 2022-02-26 at 8.33.0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3711" y="3205462"/>
            <a:ext cx="5650745" cy="2293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93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Ch9.1 Estimating a Population Proportion</a:t>
            </a:r>
          </a:p>
        </p:txBody>
      </p:sp>
      <p:sp>
        <p:nvSpPr>
          <p:cNvPr id="194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5" name="Screen Shot 2022-02-26 at 8.35.34 PM.png" descr="Screen Shot 2022-02-26 at 8.35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719" y="1039799"/>
            <a:ext cx="9364655" cy="1593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 Shot 2022-02-26 at 8.35.56 PM.png" descr="Screen Shot 2022-02-26 at 8.35.5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1011" y="3169954"/>
            <a:ext cx="4017065" cy="2049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 Shot 2022-02-26 at 8.36.51 PM.png" descr="Screen Shot 2022-02-26 at 8.36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81353" y="3687186"/>
            <a:ext cx="5478916" cy="1673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22-02-26 at 8.37.35 PM.png" descr="Screen Shot 2022-02-26 at 8.37.3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64734" y="2678887"/>
            <a:ext cx="4419214" cy="673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01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Ch9.1 Estimating a Population Proportion</a:t>
            </a:r>
          </a:p>
        </p:txBody>
      </p:sp>
      <p:sp>
        <p:nvSpPr>
          <p:cNvPr id="202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Screen Shot 2022-02-26 at 8.40.20 PM.png" descr="Screen Shot 2022-02-26 at 8.40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720" y="1356843"/>
            <a:ext cx="10205941" cy="3087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06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Ch9.1 Estimating a Population Proportion</a:t>
            </a:r>
          </a:p>
        </p:txBody>
      </p:sp>
      <p:sp>
        <p:nvSpPr>
          <p:cNvPr id="207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8" name="Screen Shot 2022-02-26 at 8.41.14 PM.png" descr="Screen Shot 2022-02-26 at 8.41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770" y="1097047"/>
            <a:ext cx="8535066" cy="2252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11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Ch9.2 Estimating a Population Mean</a:t>
            </a:r>
          </a:p>
        </p:txBody>
      </p:sp>
      <p:sp>
        <p:nvSpPr>
          <p:cNvPr id="212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3" name="Objectives…"/>
          <p:cNvSpPr txBox="1"/>
          <p:nvPr/>
        </p:nvSpPr>
        <p:spPr>
          <a:xfrm>
            <a:off x="499312" y="879972"/>
            <a:ext cx="10798638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Objectives</a:t>
            </a:r>
          </a:p>
          <a:p>
            <a:pPr lvl="1" marL="561473" indent="-180473">
              <a:buSzPct val="100000"/>
              <a:buChar char="•"/>
            </a:pPr>
            <a:r>
              <a:t>Obtain a point estimate for the population mean </a:t>
            </a:r>
          </a:p>
          <a:p>
            <a:pPr lvl="1" marL="561473" indent="-180473">
              <a:buSzPct val="100000"/>
              <a:buChar char="•"/>
            </a:pPr>
            <a:r>
              <a:t>State properties of Student’s t-distribution </a:t>
            </a:r>
          </a:p>
          <a:p>
            <a:pPr lvl="1" marL="561473" indent="-180473">
              <a:buSzPct val="100000"/>
              <a:buChar char="•"/>
            </a:pPr>
            <a:r>
              <a:t>Determine the t-values </a:t>
            </a:r>
          </a:p>
          <a:p>
            <a:pPr lvl="1" marL="561473" indent="-180473">
              <a:buSzPct val="100000"/>
              <a:buChar char="•"/>
            </a:pPr>
            <a:r>
              <a:t>Construct and interpret a confidence interval for a population mean </a:t>
            </a:r>
          </a:p>
          <a:p>
            <a:pPr lvl="1" marL="561473" indent="-180473">
              <a:buSzPct val="100000"/>
              <a:buChar char="•"/>
            </a:pPr>
            <a:r>
              <a:t>Determine the sample size needed to estimate a population mean with a specified margin of error </a:t>
            </a:r>
          </a:p>
        </p:txBody>
      </p:sp>
      <p:pic>
        <p:nvPicPr>
          <p:cNvPr id="214" name="Screen Shot 2022-02-26 at 8.44.54 PM.png" descr="Screen Shot 2022-02-26 at 8.44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9028" y="2637545"/>
            <a:ext cx="5860414" cy="3284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17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Ch9.2 Estimating a Population Mean</a:t>
            </a:r>
          </a:p>
        </p:txBody>
      </p:sp>
      <p:sp>
        <p:nvSpPr>
          <p:cNvPr id="218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Objectives…"/>
          <p:cNvSpPr txBox="1"/>
          <p:nvPr/>
        </p:nvSpPr>
        <p:spPr>
          <a:xfrm>
            <a:off x="499312" y="879972"/>
            <a:ext cx="10798638" cy="1684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Objectives</a:t>
            </a:r>
          </a:p>
          <a:p>
            <a:pPr lvl="1" marL="561473" indent="-180473">
              <a:buSzPct val="100000"/>
              <a:buChar char="•"/>
            </a:pPr>
            <a:r>
              <a:t>Obtain a point estimate for the population mean </a:t>
            </a:r>
          </a:p>
          <a:p>
            <a:pPr lvl="1" marL="561473" indent="-180473">
              <a:buSzPct val="100000"/>
              <a:buChar char="•"/>
            </a:pPr>
            <a:r>
              <a:t>State properties of Student’s t-distribution </a:t>
            </a:r>
          </a:p>
          <a:p>
            <a:pPr lvl="1" marL="561473" indent="-180473">
              <a:buSzPct val="100000"/>
              <a:buChar char="•"/>
            </a:pPr>
            <a:r>
              <a:t>Determine the t-values </a:t>
            </a:r>
          </a:p>
          <a:p>
            <a:pPr lvl="1" marL="561473" indent="-180473">
              <a:buSzPct val="100000"/>
              <a:buChar char="•"/>
            </a:pPr>
            <a:r>
              <a:t>Construct and interpret a confidence interval for a population mean </a:t>
            </a:r>
          </a:p>
          <a:p>
            <a:pPr lvl="1" marL="561473" indent="-180473">
              <a:buSzPct val="100000"/>
              <a:buChar char="•"/>
            </a:pPr>
            <a:r>
              <a:t>Determine the sample size needed to estimate a population mean with a specified margin of error </a:t>
            </a:r>
          </a:p>
        </p:txBody>
      </p:sp>
      <p:pic>
        <p:nvPicPr>
          <p:cNvPr id="220" name="Screen Shot 2022-02-26 at 8.44.54 PM.png" descr="Screen Shot 2022-02-26 at 8.44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339" y="2479767"/>
            <a:ext cx="5860414" cy="3284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 Shot 2022-02-26 at 8.48.07 PM.png" descr="Screen Shot 2022-02-26 at 8.48.0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24300" y="3152992"/>
            <a:ext cx="5294512" cy="2425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24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Ch9.2 Estimating a Population Mean</a:t>
            </a:r>
          </a:p>
        </p:txBody>
      </p:sp>
      <p:sp>
        <p:nvSpPr>
          <p:cNvPr id="225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Screen Shot 2022-02-26 at 8.49.04 PM.png" descr="Screen Shot 2022-02-26 at 8.49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3030" y="978780"/>
            <a:ext cx="10977057" cy="40741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22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Ch8.1 Distribution of the Sample Mean</a:t>
            </a:r>
          </a:p>
        </p:txBody>
      </p:sp>
      <p:sp>
        <p:nvSpPr>
          <p:cNvPr id="123" name="灯片编号占位符 4"/>
          <p:cNvSpPr txBox="1"/>
          <p:nvPr>
            <p:ph type="sldNum" sz="quarter" idx="2"/>
          </p:nvPr>
        </p:nvSpPr>
        <p:spPr>
          <a:xfrm>
            <a:off x="4466233" y="6303509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Idea behind obtaining the sampling distribution of the sample mean is as follows:…"/>
          <p:cNvSpPr txBox="1"/>
          <p:nvPr/>
        </p:nvSpPr>
        <p:spPr>
          <a:xfrm>
            <a:off x="912681" y="4154542"/>
            <a:ext cx="10746435" cy="1417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Idea behind obtaining the sampling distribution of the sample mean is as follows: </a:t>
            </a:r>
          </a:p>
          <a:p>
            <a:pPr marL="300789" indent="-300789">
              <a:buSzPct val="100000"/>
              <a:buAutoNum type="arabicParenR" startAt="1"/>
            </a:pPr>
            <a:r>
              <a:t>Obtain a simple random sample of size n </a:t>
            </a:r>
          </a:p>
          <a:p>
            <a:pPr marL="300789" indent="-300789">
              <a:buSzPct val="100000"/>
              <a:buAutoNum type="arabicParenR" startAt="1"/>
            </a:pPr>
            <a:r>
              <a:t>Computer the sample mean </a:t>
            </a:r>
          </a:p>
          <a:p>
            <a:pPr marL="300789" indent="-300789">
              <a:buSzPct val="100000"/>
              <a:buAutoNum type="arabicParenR" startAt="1"/>
            </a:pPr>
            <a:r>
              <a:t>Assuming that we are sampling from a finite population, repeat steps 1 and 2 until all distinct simple random samples of size n have been obtained</a:t>
            </a:r>
          </a:p>
        </p:txBody>
      </p:sp>
      <p:pic>
        <p:nvPicPr>
          <p:cNvPr id="125" name="Screen Shot 2022-02-22 at 10.11.58 PM.png" descr="Screen Shot 2022-02-22 at 10.11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1947" y="1130554"/>
            <a:ext cx="4510645" cy="2835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29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Ch9.2 Estimating a Population Mean</a:t>
            </a:r>
          </a:p>
        </p:txBody>
      </p:sp>
      <p:sp>
        <p:nvSpPr>
          <p:cNvPr id="230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Screen Shot 2022-02-26 at 8.49.43 PM.png" descr="Screen Shot 2022-02-26 at 8.49.4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89" y="1274182"/>
            <a:ext cx="10762340" cy="1476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34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Ch9.2 Estimating a Population Mean</a:t>
            </a:r>
          </a:p>
        </p:txBody>
      </p:sp>
      <p:sp>
        <p:nvSpPr>
          <p:cNvPr id="235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6" name="Screen Shot 2022-02-26 at 8.50.26 PM.png" descr="Screen Shot 2022-02-26 at 8.50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2435" y="1081630"/>
            <a:ext cx="11407130" cy="1843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39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Ch10.1 The Language of Hypothesis Testing</a:t>
            </a:r>
          </a:p>
        </p:txBody>
      </p:sp>
      <p:sp>
        <p:nvSpPr>
          <p:cNvPr id="240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1" name="Objectives…"/>
          <p:cNvSpPr txBox="1"/>
          <p:nvPr/>
        </p:nvSpPr>
        <p:spPr>
          <a:xfrm>
            <a:off x="551822" y="1031729"/>
            <a:ext cx="5303806" cy="1150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Objectives</a:t>
            </a:r>
          </a:p>
          <a:p>
            <a:pPr lvl="1" marL="561473" indent="-180473">
              <a:buSzPct val="100000"/>
              <a:buChar char="•"/>
            </a:pPr>
            <a:r>
              <a:t>Determine the null and alternative hypothesis </a:t>
            </a:r>
          </a:p>
          <a:p>
            <a:pPr lvl="1" marL="561473" indent="-180473">
              <a:buSzPct val="100000"/>
              <a:buChar char="•"/>
            </a:pPr>
            <a:r>
              <a:t>Explain Type I and Type II errors</a:t>
            </a:r>
          </a:p>
          <a:p>
            <a:pPr lvl="1" marL="561473" indent="-180473">
              <a:buSzPct val="100000"/>
              <a:buChar char="•"/>
            </a:pPr>
            <a:r>
              <a:t>State conclusions to hypothesis tests </a:t>
            </a:r>
          </a:p>
        </p:txBody>
      </p:sp>
      <p:pic>
        <p:nvPicPr>
          <p:cNvPr id="242" name="Screen Shot 2022-02-26 at 9.15.47 PM.png" descr="Screen Shot 2022-02-26 at 9.15.4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725" y="2154021"/>
            <a:ext cx="6878777" cy="1295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Screen Shot 2022-02-26 at 9.16.06 PM.png" descr="Screen Shot 2022-02-26 at 9.16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812" y="3799174"/>
            <a:ext cx="4276197" cy="2154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Screen Shot 2022-02-26 at 9.19.24 PM.png" descr="Screen Shot 2022-02-26 at 9.19.2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26609" y="4851097"/>
            <a:ext cx="5531365" cy="1095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47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Ch10.1 The Language of Hypothesis Testing</a:t>
            </a:r>
          </a:p>
        </p:txBody>
      </p:sp>
      <p:sp>
        <p:nvSpPr>
          <p:cNvPr id="248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9" name="Screen Shot 2022-02-26 at 9.20.02 PM.png" descr="Screen Shot 2022-02-26 at 9.20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206" y="1374366"/>
            <a:ext cx="9866394" cy="3684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Screen Shot 2022-02-26 at 9.23.09 PM.png" descr="Screen Shot 2022-02-26 at 9.23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2783" y="3474318"/>
            <a:ext cx="73787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Screen Shot 2022-02-26 at 9.27.26 PM.png" descr="Screen Shot 2022-02-26 at 9.27.2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27772" y="4523497"/>
            <a:ext cx="5574437" cy="1345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54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Ch10.1 The Language of Hypothesis Testing</a:t>
            </a:r>
          </a:p>
        </p:txBody>
      </p:sp>
      <p:sp>
        <p:nvSpPr>
          <p:cNvPr id="255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6" name="Screen Shot 2022-02-26 at 9.27.56 PM.png" descr="Screen Shot 2022-02-26 at 9.27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7216" y="1540986"/>
            <a:ext cx="8011338" cy="458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22-02-26 at 9.28.15 PM.png" descr="Screen Shot 2022-02-26 at 9.28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617" y="4326014"/>
            <a:ext cx="7855854" cy="397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60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Ch10.2 Hypothesis Tests for a Population Proportion</a:t>
            </a:r>
          </a:p>
        </p:txBody>
      </p:sp>
      <p:sp>
        <p:nvSpPr>
          <p:cNvPr id="261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Objectives…"/>
          <p:cNvSpPr txBox="1"/>
          <p:nvPr/>
        </p:nvSpPr>
        <p:spPr>
          <a:xfrm>
            <a:off x="630711" y="1167992"/>
            <a:ext cx="9535920" cy="1150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Objectives</a:t>
            </a:r>
          </a:p>
          <a:p>
            <a:pPr lvl="1" marL="561473" indent="-180473">
              <a:buSzPct val="100000"/>
              <a:buChar char="•"/>
            </a:pPr>
            <a:r>
              <a:t>Explain the logic of hypothesis testing</a:t>
            </a:r>
          </a:p>
          <a:p>
            <a:pPr lvl="1" marL="561473" indent="-180473">
              <a:buSzPct val="100000"/>
              <a:buChar char="•"/>
            </a:pPr>
            <a:r>
              <a:t>Test hypotheses about a population proportion</a:t>
            </a:r>
          </a:p>
          <a:p>
            <a:pPr lvl="1" marL="561473" indent="-180473">
              <a:buSzPct val="100000"/>
              <a:buChar char="•"/>
            </a:pPr>
            <a:r>
              <a:t>Test hypotheses about a population proportion using the binomial probability distribution</a:t>
            </a:r>
          </a:p>
        </p:txBody>
      </p:sp>
      <p:pic>
        <p:nvPicPr>
          <p:cNvPr id="263" name="Screen Shot 2022-02-26 at 9.31.44 PM.png" descr="Screen Shot 2022-02-26 at 9.31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323" y="2853619"/>
            <a:ext cx="9224358" cy="1150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66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Ch10.2 Hypothesis Tests for a Population Proportion</a:t>
            </a:r>
          </a:p>
        </p:txBody>
      </p:sp>
      <p:sp>
        <p:nvSpPr>
          <p:cNvPr id="267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8" name="Screen Shot 2022-02-26 at 9.47.58 PM.png" descr="Screen Shot 2022-02-26 at 9.47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958" y="985494"/>
            <a:ext cx="7567443" cy="4154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271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Ch10.2 Hypothesis Tests for a Population Proportion</a:t>
            </a:r>
          </a:p>
        </p:txBody>
      </p:sp>
      <p:sp>
        <p:nvSpPr>
          <p:cNvPr id="272" name="灯片编号占位符 4"/>
          <p:cNvSpPr txBox="1"/>
          <p:nvPr>
            <p:ph type="sldNum" sz="quarter" idx="2"/>
          </p:nvPr>
        </p:nvSpPr>
        <p:spPr>
          <a:xfrm>
            <a:off x="4381475" y="6303509"/>
            <a:ext cx="273656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3" name="Screen Shot 2022-02-26 at 9.49.51 PM.png" descr="Screen Shot 2022-02-26 at 9.49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9386"/>
            <a:ext cx="12192001" cy="1260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 Shot 2022-02-26 at 9.50.00 PM.png" descr="Screen Shot 2022-02-26 at 9.50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449987"/>
            <a:ext cx="12192001" cy="988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28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Ch8.1 Distribution of the Sample Mean</a:t>
            </a:r>
          </a:p>
        </p:txBody>
      </p:sp>
      <p:sp>
        <p:nvSpPr>
          <p:cNvPr id="129" name="灯片编号占位符 4"/>
          <p:cNvSpPr txBox="1"/>
          <p:nvPr>
            <p:ph type="sldNum" sz="quarter" idx="2"/>
          </p:nvPr>
        </p:nvSpPr>
        <p:spPr>
          <a:xfrm>
            <a:off x="4466233" y="6303509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" name="Screen Shot 2022-02-22 at 10.28.27 PM.png" descr="Screen Shot 2022-02-22 at 10.28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31" y="870109"/>
            <a:ext cx="6616701" cy="276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 Shot 2022-02-22 at 10.45.22 PM.png" descr="Screen Shot 2022-02-22 at 10.45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6047" y="3710580"/>
            <a:ext cx="6128070" cy="22129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34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Ch8.1 Distribution of the Sample Mean</a:t>
            </a:r>
          </a:p>
        </p:txBody>
      </p:sp>
      <p:sp>
        <p:nvSpPr>
          <p:cNvPr id="135" name="灯片编号占位符 4"/>
          <p:cNvSpPr txBox="1"/>
          <p:nvPr>
            <p:ph type="sldNum" sz="quarter" idx="2"/>
          </p:nvPr>
        </p:nvSpPr>
        <p:spPr>
          <a:xfrm>
            <a:off x="4466233" y="6303509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6" name="Objectives…"/>
          <p:cNvSpPr txBox="1"/>
          <p:nvPr/>
        </p:nvSpPr>
        <p:spPr>
          <a:xfrm>
            <a:off x="551822" y="1031729"/>
            <a:ext cx="7514908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Objectives</a:t>
            </a:r>
          </a:p>
          <a:p>
            <a:pPr lvl="1" marL="561473" indent="-180473">
              <a:buSzPct val="100000"/>
              <a:buChar char="•"/>
            </a:pPr>
            <a:r>
              <a:t>Describe the distribution of the sample mean: </a:t>
            </a:r>
            <a:r>
              <a:rPr>
                <a:solidFill>
                  <a:schemeClr val="accent2"/>
                </a:solidFill>
              </a:rPr>
              <a:t>normal population</a:t>
            </a:r>
          </a:p>
          <a:p>
            <a:pPr lvl="1" marL="561473" indent="-180473">
              <a:buSzPct val="100000"/>
              <a:buChar char="•"/>
            </a:pPr>
            <a:r>
              <a:t>Describe the distribution of the sample mean: </a:t>
            </a:r>
            <a:r>
              <a:rPr>
                <a:solidFill>
                  <a:schemeClr val="accent2"/>
                </a:solidFill>
              </a:rPr>
              <a:t>nonnormal population</a:t>
            </a:r>
          </a:p>
        </p:txBody>
      </p:sp>
      <p:sp>
        <p:nvSpPr>
          <p:cNvPr id="137" name="The Central Limit Theorem…"/>
          <p:cNvSpPr txBox="1"/>
          <p:nvPr/>
        </p:nvSpPr>
        <p:spPr>
          <a:xfrm>
            <a:off x="624996" y="2384030"/>
            <a:ext cx="11192997" cy="1934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The Central Limit Theorem</a:t>
            </a:r>
          </a:p>
          <a:p>
            <a:pPr marL="180473" indent="-180473">
              <a:buSzPct val="100000"/>
              <a:buChar char="•"/>
            </a:pPr>
            <a:r>
              <a:t>Regardless of the shape of the underlying population, the sampling distribution of </a:t>
            </a:r>
            <a14:m>
              <m:oMath>
                <m:bar>
                  <m:barPr>
                    <m:ctrlP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</m:bar>
              </m:oMath>
            </a14:m>
            <a:r>
              <a:t> becomes </a:t>
            </a:r>
            <a:r>
              <a:rPr>
                <a:solidFill>
                  <a:schemeClr val="accent2"/>
                </a:solidFill>
              </a:rPr>
              <a:t>approximately normal</a:t>
            </a:r>
            <a:r>
              <a:t> as the sample size, </a:t>
            </a:r>
            <a:r>
              <a:rPr>
                <a:solidFill>
                  <a:schemeClr val="accent2"/>
                </a:solidFill>
              </a:rPr>
              <a:t>n, increases</a:t>
            </a:r>
            <a:r>
              <a:t>. </a:t>
            </a:r>
          </a:p>
          <a:p>
            <a:pPr marL="180473" indent="-180473">
              <a:buSzPct val="100000"/>
              <a:buChar char="•"/>
            </a:pPr>
            <a:r>
              <a:t>The CLT only has to do with the shape of the distribution of </a:t>
            </a:r>
            <a14:m>
              <m:oMath>
                <m:bar>
                  <m:barPr>
                    <m:ctrlP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pos m:val="top"/>
                  </m:barPr>
                  <m:e>
                    <m:r>
                      <a:rPr xmlns:a="http://schemas.openxmlformats.org/drawingml/2006/mai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e>
                </m:bar>
              </m:oMath>
            </a14:m>
            <a:r>
              <a:t>, not the center or spread. Regardless of the size of the sample,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μ</m:t>
                    </m:r>
                  </m:e>
                  <m:sub>
                    <m:bar>
                      <m:barPr>
                        <m:ctrlP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bar>
                  </m:sub>
                </m:sSub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μ</m:t>
                </m:r>
              </m:oMath>
            </a14:m>
            <a:r>
              <a:t> and </a:t>
            </a:r>
            <a14:m>
              <m:oMath>
                <m:sSub>
                  <m:e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b>
                    <m:bar>
                      <m:barPr>
                        <m:ctrlP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pos m:val="top"/>
                      </m:barPr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bar>
                  </m:sub>
                </m:sSub>
                <m:r>
                  <a:rPr xmlns:a="http://schemas.openxmlformats.org/drawingml/2006/main" sz="215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</m:ctrlPr>
                    <m:type m:val="bar"/>
                  </m:fPr>
                  <m:num>
                    <m:r>
                      <a:rPr xmlns:a="http://schemas.openxmlformats.org/drawingml/2006/main" sz="21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σ</m:t>
                    </m:r>
                  </m:num>
                  <m:den>
                    <m:rad>
                      <m:radPr>
                        <m:ctrlP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degHide m:val="on"/>
                      </m:radPr>
                      <m:deg/>
                      <m:e>
                        <m:r>
                          <a:rPr xmlns:a="http://schemas.openxmlformats.org/drawingml/2006/main" sz="2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rad>
                  </m:den>
                </m:f>
              </m:oMath>
            </a14:m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40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Ch8.1 Distribution of the Sample Mean</a:t>
            </a:r>
          </a:p>
        </p:txBody>
      </p:sp>
      <p:sp>
        <p:nvSpPr>
          <p:cNvPr id="141" name="灯片编号占位符 4"/>
          <p:cNvSpPr txBox="1"/>
          <p:nvPr>
            <p:ph type="sldNum" sz="quarter" idx="2"/>
          </p:nvPr>
        </p:nvSpPr>
        <p:spPr>
          <a:xfrm>
            <a:off x="4466233" y="6303509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2" name="Screen Shot 2022-02-22 at 10.44.03 PM.png" descr="Screen Shot 2022-02-22 at 10.44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4281" y="1202339"/>
            <a:ext cx="4942169" cy="46297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45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Ch8.1 Distribution of the Sample Mean</a:t>
            </a:r>
          </a:p>
        </p:txBody>
      </p:sp>
      <p:sp>
        <p:nvSpPr>
          <p:cNvPr id="146" name="灯片编号占位符 4"/>
          <p:cNvSpPr txBox="1"/>
          <p:nvPr>
            <p:ph type="sldNum" sz="quarter" idx="2"/>
          </p:nvPr>
        </p:nvSpPr>
        <p:spPr>
          <a:xfrm>
            <a:off x="4466233" y="6303509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7" name="Screen Shot 2022-02-22 at 10.46.04 PM.png" descr="Screen Shot 2022-02-22 at 10.46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863" y="1170169"/>
            <a:ext cx="5593389" cy="4093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50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Ch8.1 Distribution of the Sample Mean</a:t>
            </a:r>
          </a:p>
        </p:txBody>
      </p:sp>
      <p:sp>
        <p:nvSpPr>
          <p:cNvPr id="151" name="灯片编号占位符 4"/>
          <p:cNvSpPr txBox="1"/>
          <p:nvPr>
            <p:ph type="sldNum" sz="quarter" idx="2"/>
          </p:nvPr>
        </p:nvSpPr>
        <p:spPr>
          <a:xfrm>
            <a:off x="4466233" y="6303509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" name="Screen Shot 2022-02-22 at 10.46.24 PM.png" descr="Screen Shot 2022-02-22 at 10.46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337" y="1175718"/>
            <a:ext cx="5408326" cy="4082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55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Ch8.2 Distribution of the Sample Proportion</a:t>
            </a:r>
          </a:p>
        </p:txBody>
      </p:sp>
      <p:sp>
        <p:nvSpPr>
          <p:cNvPr id="156" name="灯片编号占位符 4"/>
          <p:cNvSpPr txBox="1"/>
          <p:nvPr>
            <p:ph type="sldNum" sz="quarter" idx="2"/>
          </p:nvPr>
        </p:nvSpPr>
        <p:spPr>
          <a:xfrm>
            <a:off x="4466233" y="6303509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7" name="Screen Shot 2022-02-22 at 10.48.50 PM.png" descr="Screen Shot 2022-02-22 at 10.4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125" y="1161895"/>
            <a:ext cx="3495980" cy="2391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 Shot 2022-02-22 at 10.49.09 PM.png" descr="Screen Shot 2022-02-22 at 10.49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9623" y="1219075"/>
            <a:ext cx="4180744" cy="2277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22-02-22 at 10.53.34 PM.png" descr="Screen Shot 2022-02-22 at 10.53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85974" y="3676685"/>
            <a:ext cx="4820192" cy="1767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页脚占位符 3"/>
          <p:cNvSpPr txBox="1"/>
          <p:nvPr/>
        </p:nvSpPr>
        <p:spPr>
          <a:xfrm>
            <a:off x="875610" y="6303509"/>
            <a:ext cx="193825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STAT7 Discussion Section</a:t>
            </a:r>
          </a:p>
        </p:txBody>
      </p:sp>
      <p:sp>
        <p:nvSpPr>
          <p:cNvPr id="162" name="标题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Ch8.2 Distribution of the Sample Proportion</a:t>
            </a:r>
          </a:p>
        </p:txBody>
      </p:sp>
      <p:sp>
        <p:nvSpPr>
          <p:cNvPr id="163" name="灯片编号占位符 4"/>
          <p:cNvSpPr txBox="1"/>
          <p:nvPr>
            <p:ph type="sldNum" sz="quarter" idx="2"/>
          </p:nvPr>
        </p:nvSpPr>
        <p:spPr>
          <a:xfrm>
            <a:off x="4466233" y="6303509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4" name="Objectives…"/>
          <p:cNvSpPr txBox="1"/>
          <p:nvPr/>
        </p:nvSpPr>
        <p:spPr>
          <a:xfrm>
            <a:off x="551822" y="1031729"/>
            <a:ext cx="5519569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Objectives</a:t>
            </a:r>
          </a:p>
          <a:p>
            <a:pPr lvl="1" marL="561473" indent="-180473">
              <a:buSzPct val="100000"/>
              <a:buChar char="•"/>
            </a:pPr>
            <a:r>
              <a:t>Describe the distribution of a </a:t>
            </a:r>
            <a:r>
              <a:rPr>
                <a:solidFill>
                  <a:schemeClr val="accent2"/>
                </a:solidFill>
              </a:rPr>
              <a:t>sample proportion</a:t>
            </a:r>
            <a:r>
              <a:t>.</a:t>
            </a:r>
          </a:p>
          <a:p>
            <a:pPr lvl="1" marL="561473" indent="-180473">
              <a:buSzPct val="100000"/>
              <a:buChar char="•"/>
            </a:pPr>
            <a:r>
              <a:t>Compute probabilities of a </a:t>
            </a:r>
            <a:r>
              <a:rPr>
                <a:solidFill>
                  <a:schemeClr val="accent2"/>
                </a:solidFill>
              </a:rPr>
              <a:t>sample proportion</a:t>
            </a:r>
            <a:r>
              <a:t>.</a:t>
            </a:r>
          </a:p>
        </p:txBody>
      </p:sp>
      <p:pic>
        <p:nvPicPr>
          <p:cNvPr id="165" name="Screen Shot 2022-02-22 at 10.54.26 PM.png" descr="Screen Shot 2022-02-22 at 10.54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13" y="1980338"/>
            <a:ext cx="7061201" cy="364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3B6A"/>
      </a:accent1>
      <a:accent2>
        <a:srgbClr val="FDC701"/>
      </a:accent2>
      <a:accent3>
        <a:srgbClr val="0069AD"/>
      </a:accent3>
      <a:accent4>
        <a:srgbClr val="13A5DC"/>
      </a:accent4>
      <a:accent5>
        <a:srgbClr val="007888"/>
      </a:accent5>
      <a:accent6>
        <a:srgbClr val="FF9F1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3B6A"/>
      </a:accent1>
      <a:accent2>
        <a:srgbClr val="FDC701"/>
      </a:accent2>
      <a:accent3>
        <a:srgbClr val="0069AD"/>
      </a:accent3>
      <a:accent4>
        <a:srgbClr val="13A5DC"/>
      </a:accent4>
      <a:accent5>
        <a:srgbClr val="007888"/>
      </a:accent5>
      <a:accent6>
        <a:srgbClr val="FF9F15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